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slideLayouts/slideLayout18.xml" ContentType="application/vnd.openxmlformats-officedocument.presentationml.slideLayout+xml"/>
  <Override PartName="/ppt/theme/theme6.xml" ContentType="application/vnd.openxmlformats-officedocument.theme+xml"/>
  <Override PartName="/ppt/slideLayouts/slideLayout19.xml" ContentType="application/vnd.openxmlformats-officedocument.presentationml.slideLayout+xml"/>
  <Override PartName="/ppt/theme/theme7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9" r:id="rId2"/>
    <p:sldMasterId id="2147483681" r:id="rId3"/>
    <p:sldMasterId id="2147483661" r:id="rId4"/>
    <p:sldMasterId id="2147483683" r:id="rId5"/>
    <p:sldMasterId id="2147483685" r:id="rId6"/>
    <p:sldMasterId id="2147483693" r:id="rId7"/>
    <p:sldMasterId id="2147483701" r:id="rId8"/>
  </p:sldMasterIdLst>
  <p:handoutMasterIdLst>
    <p:handoutMasterId r:id="rId17"/>
  </p:handoutMasterIdLst>
  <p:sldIdLst>
    <p:sldId id="256" r:id="rId9"/>
    <p:sldId id="314" r:id="rId10"/>
    <p:sldId id="260" r:id="rId11"/>
    <p:sldId id="315" r:id="rId12"/>
    <p:sldId id="318" r:id="rId13"/>
    <p:sldId id="274" r:id="rId14"/>
    <p:sldId id="317" r:id="rId15"/>
    <p:sldId id="313" r:id="rId16"/>
  </p:sldIdLst>
  <p:sldSz cx="12192000" cy="6858000"/>
  <p:notesSz cx="6858000" cy="9144000"/>
  <p:defaultTextStyle>
    <a:defPPr>
      <a:defRPr lang="en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7A0F20D-7FDB-CECA-F4BF-0C5E730606AB}" name="Kati Eller" initials="KE" userId="S::kati.eller@rtk.ee::a14f975c-0cc4-47d1-b4f5-3663a7023f84" providerId="AD"/>
  <p188:author id="{6C706A89-4AA6-A96A-7BE3-06AFD196B122}" name="Meelika Liiv" initials="ML" userId="S::meelika.liiv@rtk.ee::b6a57210-1510-4f34-bb43-80378feb0fe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3F83"/>
    <a:srgbClr val="D1D4E9"/>
    <a:srgbClr val="D3DDE9"/>
    <a:srgbClr val="234083"/>
    <a:srgbClr val="D78028"/>
    <a:srgbClr val="006EB5"/>
    <a:srgbClr val="A7D3F6"/>
    <a:srgbClr val="E19F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327"/>
  </p:normalViewPr>
  <p:slideViewPr>
    <p:cSldViewPr snapToGrid="0" snapToObjects="1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48F52D4-A543-B446-A849-3DA25E4D994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E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387856-1913-2440-9B15-D073D3BFAF2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92E84C-6AC2-FE41-91A7-38716F688BF4}" type="datetimeFigureOut">
              <a:t>11.12.2023</a:t>
            </a:fld>
            <a:endParaRPr lang="en-E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A1E75B-40D5-A347-8927-34F42301101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E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58CA3E-22D4-134F-B488-11DE5549B92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702F7A-7C90-4442-A139-A4E582EBE738}" type="slidenum"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41264138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8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0B9A22E-27A0-254F-9000-858B11B58D2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6E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E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99951F-BBED-C44D-87F3-7AD63E35B0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5325" y="1700808"/>
            <a:ext cx="10801350" cy="2808311"/>
          </a:xfrm>
        </p:spPr>
        <p:txBody>
          <a:bodyPr lIns="90000" tIns="46800" rIns="90000" bIns="46800" anchor="b"/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E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D00C6A-F84E-2447-B7A9-71F3C49D5B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5325" y="4884516"/>
            <a:ext cx="10801350" cy="705071"/>
          </a:xfrm>
        </p:spPr>
        <p:txBody>
          <a:bodyPr lIns="90000" tIns="46800" rIns="90000" bIns="4680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EE"/>
          </a:p>
        </p:txBody>
      </p:sp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C1A4083A-584B-4C34-9C4D-A2A784ED71C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4497" y="330071"/>
            <a:ext cx="2618131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332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243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FC984-1209-BF94-E27B-40A01F9C13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5280" y="1752283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t-E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FE7733-E1E5-7044-6214-7A385B63B4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5280" y="4333876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t-EE" dirty="0"/>
          </a:p>
        </p:txBody>
      </p:sp>
      <p:pic>
        <p:nvPicPr>
          <p:cNvPr id="8" name="Picture 7" descr="Text, logo&#10;&#10;Description automatically generated">
            <a:extLst>
              <a:ext uri="{FF2B5EF4-FFF2-40B4-BE49-F238E27FC236}">
                <a16:creationId xmlns:a16="http://schemas.microsoft.com/office/drawing/2014/main" id="{AAE31278-1F70-F97A-F847-974313C3E62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16569" y="328362"/>
            <a:ext cx="2618177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275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8E967-E230-EDD5-6021-9C3468252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E1DE20-8363-042D-B647-D28B8E34D8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970991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D1C2A-E3B2-9623-84F5-7E2925CD3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EBEE7-9B03-DA13-0F93-0CDD9D3378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737633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8022B-FC55-9B9A-1233-E1EB45FF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06651D-6F32-E7E9-4C34-AF357D8CBA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241183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3C9D6-3DC9-4D1D-E5D3-CC92F3C37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AC6A9-2464-FFEF-FA0B-5C9C2A0994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59BE44-7D3D-A7EC-6D86-31A2A72AD1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589790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65029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255C7-A464-5373-C4B5-6E8693C1A6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F36A28-3E82-934F-3940-21C7577EBA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011546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72794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1913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6ED34-14E1-A148-A2DB-19E68F402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E2BF43-669A-834A-A665-CE08576D0E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34777130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0B9A22E-27A0-254F-9000-858B11B58D2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6E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E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99951F-BBED-C44D-87F3-7AD63E35B0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5325" y="1700808"/>
            <a:ext cx="10801350" cy="2808311"/>
          </a:xfrm>
        </p:spPr>
        <p:txBody>
          <a:bodyPr lIns="90000" tIns="46800" rIns="90000" bIns="46800" anchor="b"/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E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D00C6A-F84E-2447-B7A9-71F3C49D5B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5325" y="4884516"/>
            <a:ext cx="10801350" cy="705071"/>
          </a:xfrm>
        </p:spPr>
        <p:txBody>
          <a:bodyPr lIns="90000" tIns="46800" rIns="90000" bIns="4680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EE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4D5FDE2-DE07-F24F-91F5-8AC7EEF11A1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5325" y="368300"/>
            <a:ext cx="3059429" cy="1349747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3DCC687A-0D13-E747-B2F3-FC7A201A8FC3}"/>
              </a:ext>
            </a:extLst>
          </p:cNvPr>
          <p:cNvSpPr/>
          <p:nvPr userDrawn="1"/>
        </p:nvSpPr>
        <p:spPr>
          <a:xfrm>
            <a:off x="0" y="5949950"/>
            <a:ext cx="12192000" cy="914400"/>
          </a:xfrm>
          <a:prstGeom prst="rect">
            <a:avLst/>
          </a:prstGeom>
          <a:solidFill>
            <a:srgbClr val="D780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26167341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6ED34-14E1-A148-A2DB-19E68F402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E2BF43-669A-834A-A665-CE08576D0E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14870112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7A99D-5B96-5C4D-B3E0-19080B275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368300"/>
            <a:ext cx="10801350" cy="390598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160342-BB5C-6A43-BD24-46D5895D10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5325" y="4589463"/>
            <a:ext cx="10801350" cy="1000125"/>
          </a:xfrm>
        </p:spPr>
        <p:txBody>
          <a:bodyPr/>
          <a:lstStyle>
            <a:lvl1pPr marL="0" indent="0">
              <a:buNone/>
              <a:defRPr sz="2400">
                <a:solidFill>
                  <a:srgbClr val="233F8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66307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76699-3B5B-3D47-A95D-272FD1E2B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368300"/>
            <a:ext cx="10801350" cy="13223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E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F2985C8-0313-244A-9ECE-C279957E3AFC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95326" y="2014538"/>
            <a:ext cx="5220566" cy="3575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EE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8FAA82A-78CD-BC49-BA91-8867C4945065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289964" y="2014538"/>
            <a:ext cx="5206711" cy="3575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10733969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F2985C8-0313-244A-9ECE-C279957E3AFC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0" y="0"/>
            <a:ext cx="5915892" cy="5949950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r>
              <a:rPr lang="en-EE"/>
              <a:t>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1BC6F94-527C-1E41-A0E8-6C542BAEB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40643" y="2014538"/>
            <a:ext cx="4856032" cy="3575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12085681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DB9E3-C35B-3941-A19E-BC4D671B4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39844145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8E81ED35-F5A4-9947-8590-DEB8BBCB4359}"/>
              </a:ext>
            </a:extLst>
          </p:cNvPr>
          <p:cNvSpPr/>
          <p:nvPr userDrawn="1"/>
        </p:nvSpPr>
        <p:spPr>
          <a:xfrm>
            <a:off x="1439683" y="-565757"/>
            <a:ext cx="457306" cy="457306"/>
          </a:xfrm>
          <a:prstGeom prst="rect">
            <a:avLst/>
          </a:prstGeom>
          <a:solidFill>
            <a:srgbClr val="E19F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E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1416328-1EE6-0A42-959A-394158944C85}"/>
              </a:ext>
            </a:extLst>
          </p:cNvPr>
          <p:cNvSpPr/>
          <p:nvPr userDrawn="1"/>
        </p:nvSpPr>
        <p:spPr>
          <a:xfrm>
            <a:off x="1919578" y="-565757"/>
            <a:ext cx="457306" cy="457306"/>
          </a:xfrm>
          <a:prstGeom prst="rect">
            <a:avLst/>
          </a:prstGeom>
          <a:solidFill>
            <a:srgbClr val="D780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E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D7B68F3-4183-E542-BDEF-8CE707961DC3}"/>
              </a:ext>
            </a:extLst>
          </p:cNvPr>
          <p:cNvSpPr/>
          <p:nvPr userDrawn="1"/>
        </p:nvSpPr>
        <p:spPr>
          <a:xfrm>
            <a:off x="959789" y="-565757"/>
            <a:ext cx="457306" cy="457306"/>
          </a:xfrm>
          <a:prstGeom prst="rect">
            <a:avLst/>
          </a:prstGeom>
          <a:solidFill>
            <a:srgbClr val="2340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9766397-DE5D-2843-BD5E-AD37CC2F4F7A}"/>
              </a:ext>
            </a:extLst>
          </p:cNvPr>
          <p:cNvSpPr/>
          <p:nvPr userDrawn="1"/>
        </p:nvSpPr>
        <p:spPr>
          <a:xfrm>
            <a:off x="479894" y="-565757"/>
            <a:ext cx="457306" cy="457306"/>
          </a:xfrm>
          <a:prstGeom prst="rect">
            <a:avLst/>
          </a:prstGeom>
          <a:solidFill>
            <a:srgbClr val="006E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E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7CF8887-D59A-F641-9C8B-2A290F3F607B}"/>
              </a:ext>
            </a:extLst>
          </p:cNvPr>
          <p:cNvSpPr/>
          <p:nvPr userDrawn="1"/>
        </p:nvSpPr>
        <p:spPr>
          <a:xfrm>
            <a:off x="0" y="-565757"/>
            <a:ext cx="457306" cy="457306"/>
          </a:xfrm>
          <a:prstGeom prst="rect">
            <a:avLst/>
          </a:prstGeom>
          <a:solidFill>
            <a:srgbClr val="A7D3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3371746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7A99D-5B96-5C4D-B3E0-19080B275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368300"/>
            <a:ext cx="10801350" cy="390598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160342-BB5C-6A43-BD24-46D5895D10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5325" y="4589463"/>
            <a:ext cx="10801350" cy="1000125"/>
          </a:xfrm>
        </p:spPr>
        <p:txBody>
          <a:bodyPr/>
          <a:lstStyle>
            <a:lvl1pPr marL="0" indent="0">
              <a:buNone/>
              <a:defRPr sz="2400">
                <a:solidFill>
                  <a:srgbClr val="233F8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60746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76699-3B5B-3D47-A95D-272FD1E2B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368300"/>
            <a:ext cx="10801350" cy="13223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E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F2985C8-0313-244A-9ECE-C279957E3AFC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95326" y="2014538"/>
            <a:ext cx="5220566" cy="3575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EE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8FAA82A-78CD-BC49-BA91-8867C4945065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289964" y="2014538"/>
            <a:ext cx="5206711" cy="3575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1359263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8E81ED35-F5A4-9947-8590-DEB8BBCB4359}"/>
              </a:ext>
            </a:extLst>
          </p:cNvPr>
          <p:cNvSpPr/>
          <p:nvPr userDrawn="1"/>
        </p:nvSpPr>
        <p:spPr>
          <a:xfrm>
            <a:off x="1439683" y="-565757"/>
            <a:ext cx="457306" cy="457306"/>
          </a:xfrm>
          <a:prstGeom prst="rect">
            <a:avLst/>
          </a:prstGeom>
          <a:solidFill>
            <a:srgbClr val="E19F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E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D7B68F3-4183-E542-BDEF-8CE707961DC3}"/>
              </a:ext>
            </a:extLst>
          </p:cNvPr>
          <p:cNvSpPr/>
          <p:nvPr userDrawn="1"/>
        </p:nvSpPr>
        <p:spPr>
          <a:xfrm>
            <a:off x="959789" y="-565757"/>
            <a:ext cx="457306" cy="457306"/>
          </a:xfrm>
          <a:prstGeom prst="rect">
            <a:avLst/>
          </a:prstGeom>
          <a:solidFill>
            <a:srgbClr val="2340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E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9766397-DE5D-2843-BD5E-AD37CC2F4F7A}"/>
              </a:ext>
            </a:extLst>
          </p:cNvPr>
          <p:cNvSpPr/>
          <p:nvPr userDrawn="1"/>
        </p:nvSpPr>
        <p:spPr>
          <a:xfrm>
            <a:off x="479894" y="-565757"/>
            <a:ext cx="457306" cy="457306"/>
          </a:xfrm>
          <a:prstGeom prst="rect">
            <a:avLst/>
          </a:prstGeom>
          <a:solidFill>
            <a:srgbClr val="006E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E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7CF8887-D59A-F641-9C8B-2A290F3F607B}"/>
              </a:ext>
            </a:extLst>
          </p:cNvPr>
          <p:cNvSpPr/>
          <p:nvPr userDrawn="1"/>
        </p:nvSpPr>
        <p:spPr>
          <a:xfrm>
            <a:off x="0" y="-565757"/>
            <a:ext cx="457306" cy="457306"/>
          </a:xfrm>
          <a:prstGeom prst="rect">
            <a:avLst/>
          </a:prstGeom>
          <a:solidFill>
            <a:srgbClr val="A7D3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1124071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B9A89-56D8-DCFB-7898-9C11DEF72D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A2292-28AA-A786-4C05-D667E48345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28329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3DF78-CBF9-2691-D2A7-691230F8E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4678E3-22A7-79AF-0134-D07F90A797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1691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9D4D6-D981-2B35-DE75-26D1EBDD2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4D49BE-5D47-CB03-ABF3-E456FECD87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612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8F460-45CC-9BD7-7521-CC6579753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5C822-7D8F-AB0B-4D20-92D109955A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68B68C-8F61-2F5F-8F93-8E526C51E3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54104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1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7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8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9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5" Type="http://schemas.openxmlformats.org/officeDocument/2006/relationships/slideLayout" Target="../slideLayouts/slideLayout24.xml"/><Relationship Id="rId4" Type="http://schemas.openxmlformats.org/officeDocument/2006/relationships/slideLayout" Target="../slideLayouts/slideLayout23.xml"/><Relationship Id="rId9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F6286226-1A08-6943-93F9-693468FD63F7}"/>
              </a:ext>
            </a:extLst>
          </p:cNvPr>
          <p:cNvSpPr/>
          <p:nvPr userDrawn="1"/>
        </p:nvSpPr>
        <p:spPr>
          <a:xfrm>
            <a:off x="0" y="5778499"/>
            <a:ext cx="12192000" cy="1079500"/>
          </a:xfrm>
          <a:prstGeom prst="rect">
            <a:avLst/>
          </a:prstGeom>
          <a:solidFill>
            <a:srgbClr val="D780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E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E0A408-1ABD-E84E-AD97-39A65E612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368300"/>
            <a:ext cx="10801350" cy="13223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247805-4D80-6C43-9E64-587E6FD09F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5325" y="2014538"/>
            <a:ext cx="10801350" cy="3575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EE"/>
          </a:p>
        </p:txBody>
      </p:sp>
      <p:pic>
        <p:nvPicPr>
          <p:cNvPr id="5" name="Picture 4" descr="Text, logo&#10;&#10;Description automatically generated">
            <a:extLst>
              <a:ext uri="{FF2B5EF4-FFF2-40B4-BE49-F238E27FC236}">
                <a16:creationId xmlns:a16="http://schemas.microsoft.com/office/drawing/2014/main" id="{B1DB5B29-45BA-BC5C-6D5F-255F9CF85263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167862" y="5778500"/>
            <a:ext cx="2616968" cy="1079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052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233F83"/>
          </a:solidFill>
          <a:latin typeface="Roboto" pitchFamily="2" charset="0"/>
          <a:ea typeface="Roboto" pitchFamily="2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233F83"/>
          </a:solidFill>
          <a:latin typeface="Roboto" pitchFamily="2" charset="0"/>
          <a:ea typeface="Roboto" pitchFamily="2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233F83"/>
          </a:solidFill>
          <a:latin typeface="Roboto" pitchFamily="2" charset="0"/>
          <a:ea typeface="Roboto" pitchFamily="2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233F83"/>
          </a:solidFill>
          <a:latin typeface="Roboto" pitchFamily="2" charset="0"/>
          <a:ea typeface="Roboto" pitchFamily="2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33F83"/>
          </a:solidFill>
          <a:latin typeface="Roboto" pitchFamily="2" charset="0"/>
          <a:ea typeface="Roboto" pitchFamily="2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33F83"/>
          </a:solidFill>
          <a:latin typeface="Roboto" pitchFamily="2" charset="0"/>
          <a:ea typeface="Roboto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748" userDrawn="1">
          <p15:clr>
            <a:srgbClr val="F26B43"/>
          </p15:clr>
        </p15:guide>
        <p15:guide id="2" pos="438" userDrawn="1">
          <p15:clr>
            <a:srgbClr val="F26B43"/>
          </p15:clr>
        </p15:guide>
        <p15:guide id="3" pos="7242" userDrawn="1">
          <p15:clr>
            <a:srgbClr val="F26B43"/>
          </p15:clr>
        </p15:guide>
        <p15:guide id="4" orient="horz" pos="232" userDrawn="1">
          <p15:clr>
            <a:srgbClr val="F26B43"/>
          </p15:clr>
        </p15:guide>
        <p15:guide id="5" orient="horz" pos="3521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6E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C619E5-5451-C6F8-6994-0B05C12D9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t-E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52BA5F-7A11-C687-5B89-EF74A0DDB5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350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t-EE" dirty="0"/>
          </a:p>
        </p:txBody>
      </p:sp>
      <p:pic>
        <p:nvPicPr>
          <p:cNvPr id="8" name="Picture 7" descr="Text, logo&#10;&#10;Description automatically generated">
            <a:extLst>
              <a:ext uri="{FF2B5EF4-FFF2-40B4-BE49-F238E27FC236}">
                <a16:creationId xmlns:a16="http://schemas.microsoft.com/office/drawing/2014/main" id="{A4CC43CA-F517-09E3-07B2-C640846952D5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113527" y="5636963"/>
            <a:ext cx="2618178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42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6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6E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5458A3-FD70-E1E7-2896-48AD829D9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7652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t-E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802057-7AEC-3DF5-4A39-0983C7866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291839"/>
            <a:ext cx="10515600" cy="28851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t-EE" dirty="0"/>
          </a:p>
        </p:txBody>
      </p:sp>
      <p:pic>
        <p:nvPicPr>
          <p:cNvPr id="7" name="Picture 6" descr="Text, logo&#10;&#10;Description automatically generated">
            <a:extLst>
              <a:ext uri="{FF2B5EF4-FFF2-40B4-BE49-F238E27FC236}">
                <a16:creationId xmlns:a16="http://schemas.microsoft.com/office/drawing/2014/main" id="{87893E53-B393-FAF4-97C7-67C77058719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16569" y="328362"/>
            <a:ext cx="2618177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06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D780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46943F-4E94-9E9D-4CF8-43DEC6BCD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t-E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AE3959-8046-A4AA-3B68-4A3768766C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249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t-EE" dirty="0"/>
          </a:p>
        </p:txBody>
      </p:sp>
      <p:pic>
        <p:nvPicPr>
          <p:cNvPr id="8" name="Picture 7" descr="Text, logo&#10;&#10;Description automatically generated">
            <a:extLst>
              <a:ext uri="{FF2B5EF4-FFF2-40B4-BE49-F238E27FC236}">
                <a16:creationId xmlns:a16="http://schemas.microsoft.com/office/drawing/2014/main" id="{4EC608C0-EADA-0D4B-2697-F0FE99BAFBF8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123687" y="5750560"/>
            <a:ext cx="2618179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44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8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D780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CAD1FC5-E334-4802-1CE8-5A9797F3C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520" y="129984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t-E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80D547-C98A-8247-372B-D94830D67C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824480"/>
            <a:ext cx="10515600" cy="3695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t-EE" dirty="0"/>
          </a:p>
        </p:txBody>
      </p:sp>
      <p:pic>
        <p:nvPicPr>
          <p:cNvPr id="8" name="Picture 7" descr="Text, logo&#10;&#10;Description automatically generated">
            <a:extLst>
              <a:ext uri="{FF2B5EF4-FFF2-40B4-BE49-F238E27FC236}">
                <a16:creationId xmlns:a16="http://schemas.microsoft.com/office/drawing/2014/main" id="{D41F8F2E-65E2-2583-3C10-8A40F1E4D7D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3363" y="128524"/>
            <a:ext cx="261818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660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409132-F07F-7D48-17F0-814566937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t-E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376C88-C36F-A5CE-6CDB-AB13FDA1CA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t-EE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957607-197C-AB97-ADA0-7616F693FC5A}"/>
              </a:ext>
            </a:extLst>
          </p:cNvPr>
          <p:cNvSpPr/>
          <p:nvPr userDrawn="1"/>
        </p:nvSpPr>
        <p:spPr>
          <a:xfrm>
            <a:off x="0" y="6614160"/>
            <a:ext cx="12192000" cy="243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3035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65F2A6-322E-5B18-7A33-E3666B32E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t-E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C2C2FF-87C7-5943-924F-4C6C0AB204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7522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t-EE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B4D87B-5629-6117-B17C-60AB25B44B2A}"/>
              </a:ext>
            </a:extLst>
          </p:cNvPr>
          <p:cNvSpPr/>
          <p:nvPr userDrawn="1"/>
        </p:nvSpPr>
        <p:spPr>
          <a:xfrm>
            <a:off x="0" y="6644640"/>
            <a:ext cx="12192000" cy="213360"/>
          </a:xfrm>
          <a:prstGeom prst="rect">
            <a:avLst/>
          </a:prstGeom>
          <a:solidFill>
            <a:srgbClr val="D780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48197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F6286226-1A08-6943-93F9-693468FD63F7}"/>
              </a:ext>
            </a:extLst>
          </p:cNvPr>
          <p:cNvSpPr/>
          <p:nvPr userDrawn="1"/>
        </p:nvSpPr>
        <p:spPr>
          <a:xfrm>
            <a:off x="0" y="5778500"/>
            <a:ext cx="12192000" cy="1079500"/>
          </a:xfrm>
          <a:prstGeom prst="rect">
            <a:avLst/>
          </a:prstGeom>
          <a:solidFill>
            <a:srgbClr val="D780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E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E0A408-1ABD-E84E-AD97-39A65E612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368300"/>
            <a:ext cx="10801350" cy="13223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247805-4D80-6C43-9E64-587E6FD09F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5325" y="2014538"/>
            <a:ext cx="10801350" cy="3575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EE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079ED99-E490-0D45-A201-4CAFEC9F5EC5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9913290" y="5890113"/>
            <a:ext cx="1940890" cy="856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345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233F83"/>
          </a:solidFill>
          <a:latin typeface="Roboto" pitchFamily="2" charset="0"/>
          <a:ea typeface="Roboto" pitchFamily="2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233F83"/>
          </a:solidFill>
          <a:latin typeface="Roboto" pitchFamily="2" charset="0"/>
          <a:ea typeface="Roboto" pitchFamily="2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233F83"/>
          </a:solidFill>
          <a:latin typeface="Roboto" pitchFamily="2" charset="0"/>
          <a:ea typeface="Roboto" pitchFamily="2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233F83"/>
          </a:solidFill>
          <a:latin typeface="Roboto" pitchFamily="2" charset="0"/>
          <a:ea typeface="Roboto" pitchFamily="2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33F83"/>
          </a:solidFill>
          <a:latin typeface="Roboto" pitchFamily="2" charset="0"/>
          <a:ea typeface="Roboto" pitchFamily="2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33F83"/>
          </a:solidFill>
          <a:latin typeface="Roboto" pitchFamily="2" charset="0"/>
          <a:ea typeface="Roboto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748">
          <p15:clr>
            <a:srgbClr val="F26B43"/>
          </p15:clr>
        </p15:guide>
        <p15:guide id="2" pos="438">
          <p15:clr>
            <a:srgbClr val="F26B43"/>
          </p15:clr>
        </p15:guide>
        <p15:guide id="3" pos="7242">
          <p15:clr>
            <a:srgbClr val="F26B43"/>
          </p15:clr>
        </p15:guide>
        <p15:guide id="4" orient="horz" pos="232">
          <p15:clr>
            <a:srgbClr val="F26B43"/>
          </p15:clr>
        </p15:guide>
        <p15:guide id="5" orient="horz" pos="352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tk.ee/riigihanked/riigihanke-teenuse-korraldamine-ja-teenindatavad-asutused" TargetMode="External"/><Relationship Id="rId1" Type="http://schemas.openxmlformats.org/officeDocument/2006/relationships/slideLayout" Target="../slideLayouts/slideLayout2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4606F-5F4B-9A45-9EB8-0972C34C47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/>
              <a:t>Hankeplaani koostamine</a:t>
            </a:r>
            <a:endParaRPr lang="en-E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5E9ABD-803A-8746-80C8-E78A3A5B3F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t-EE" dirty="0"/>
              <a:t>Kati Eller</a:t>
            </a:r>
          </a:p>
          <a:p>
            <a:r>
              <a:rPr lang="et-EE" dirty="0"/>
              <a:t>Riigihangete osakonna juhataja</a:t>
            </a:r>
          </a:p>
        </p:txBody>
      </p:sp>
    </p:spTree>
    <p:extLst>
      <p:ext uri="{BB962C8B-B14F-4D97-AF65-F5344CB8AC3E}">
        <p14:creationId xmlns:p14="http://schemas.microsoft.com/office/powerpoint/2010/main" val="182439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D6D04-E7B9-B420-D91A-D0E631D5F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Ajakava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90C1A-A076-089A-88B4-06FC25ED2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55600" algn="just">
              <a:buFont typeface="Wingdings" panose="05000000000000000000" pitchFamily="2" charset="2"/>
              <a:buChar char="§"/>
            </a:pPr>
            <a:r>
              <a:rPr lang="et-EE" dirty="0"/>
              <a:t>Järgmise aasta I kvartali hangete osas antakse sisend eelneva aasta oktoobris.</a:t>
            </a:r>
          </a:p>
          <a:p>
            <a:pPr marL="355600" indent="-355600" algn="just">
              <a:buFont typeface="Wingdings" panose="05000000000000000000" pitchFamily="2" charset="2"/>
              <a:buChar char="§"/>
            </a:pPr>
            <a:r>
              <a:rPr lang="et-EE" dirty="0"/>
              <a:t>Kogu järgmise aasta sisendi küsimine toimub eelneva aasta detsembris.</a:t>
            </a:r>
          </a:p>
          <a:p>
            <a:pPr marL="355600" indent="-355600" algn="just">
              <a:buFont typeface="Wingdings" panose="05000000000000000000" pitchFamily="2" charset="2"/>
              <a:buChar char="§"/>
            </a:pPr>
            <a:r>
              <a:rPr lang="et-EE" dirty="0"/>
              <a:t>Sisend saadetakse esimesel võimalusel, aga </a:t>
            </a:r>
            <a:r>
              <a:rPr lang="et-EE" u="sng" dirty="0"/>
              <a:t>mitte hiljem kui</a:t>
            </a:r>
            <a:r>
              <a:rPr lang="et-EE" b="1" u="sng" dirty="0"/>
              <a:t> 15.01.2024</a:t>
            </a:r>
            <a:r>
              <a:rPr lang="et-E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02598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A4E1A-6AD4-1941-EB13-6444A7427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Hankeplaani sisend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C4213B-821C-9A6D-4353-2102910C7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5600" lvl="0" indent="-355600" algn="just">
              <a:buNone/>
            </a:pPr>
            <a:r>
              <a:rPr lang="et-EE" u="sng" dirty="0">
                <a:effectLst/>
                <a:cs typeface="Roboto" panose="02000000000000000000" pitchFamily="2" charset="0"/>
              </a:rPr>
              <a:t>Hankeplaani märgitakse hanked</a:t>
            </a:r>
            <a:r>
              <a:rPr lang="et-EE" dirty="0">
                <a:effectLst/>
                <a:cs typeface="Roboto" panose="02000000000000000000" pitchFamily="2" charset="0"/>
              </a:rPr>
              <a:t>:</a:t>
            </a:r>
          </a:p>
          <a:p>
            <a:pPr marL="355600" indent="-355600" algn="just">
              <a:buFont typeface="Wingdings" panose="05000000000000000000" pitchFamily="2" charset="2"/>
              <a:buChar char="§"/>
            </a:pPr>
            <a:r>
              <a:rPr lang="et-EE" dirty="0">
                <a:effectLst/>
                <a:cs typeface="Roboto" panose="02000000000000000000" pitchFamily="2" charset="0"/>
              </a:rPr>
              <a:t>mille puhul on vajalik hankeleping sõlmida 2024. aastal või 2025. aasta jaanuaris-veebruaris (sh I kvartali plaani </a:t>
            </a:r>
            <a:r>
              <a:rPr lang="et-EE">
                <a:effectLst/>
                <a:cs typeface="Roboto" panose="02000000000000000000" pitchFamily="2" charset="0"/>
              </a:rPr>
              <a:t>esitatud sisend); </a:t>
            </a:r>
            <a:r>
              <a:rPr lang="et-EE" dirty="0">
                <a:effectLst/>
                <a:cs typeface="Roboto" panose="02000000000000000000" pitchFamily="2" charset="0"/>
              </a:rPr>
              <a:t>ja</a:t>
            </a:r>
          </a:p>
          <a:p>
            <a:pPr marL="355600" indent="-355600" algn="just">
              <a:buFont typeface="Wingdings" panose="05000000000000000000" pitchFamily="2" charset="2"/>
              <a:buChar char="§"/>
            </a:pPr>
            <a:r>
              <a:rPr lang="et-EE" dirty="0">
                <a:effectLst/>
                <a:cs typeface="Roboto" panose="02000000000000000000" pitchFamily="2" charset="0"/>
              </a:rPr>
              <a:t>mille eeldatav ilma käibemaksuta maksumus on vähemalt </a:t>
            </a:r>
          </a:p>
          <a:p>
            <a:pPr marL="355600" indent="0" algn="just">
              <a:buNone/>
            </a:pPr>
            <a:r>
              <a:rPr lang="et-EE" dirty="0">
                <a:effectLst/>
                <a:cs typeface="Roboto" panose="02000000000000000000" pitchFamily="2" charset="0"/>
              </a:rPr>
              <a:t>30 000 eurot</a:t>
            </a:r>
            <a:r>
              <a:rPr lang="et-EE" dirty="0">
                <a:cs typeface="Roboto" panose="02000000000000000000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63720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2074C-5AF5-9EB8-5291-C57BD3D5F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Millega arvestada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7BEC89-2822-41D3-2174-A5E63B8304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325" y="1690688"/>
            <a:ext cx="10801350" cy="4019232"/>
          </a:xfrm>
        </p:spPr>
        <p:txBody>
          <a:bodyPr>
            <a:normAutofit fontScale="77500" lnSpcReduction="20000"/>
          </a:bodyPr>
          <a:lstStyle/>
          <a:p>
            <a:pPr marL="355600" indent="-355600">
              <a:buFont typeface="Wingdings" panose="05000000000000000000" pitchFamily="2" charset="2"/>
              <a:buChar char="§"/>
            </a:pPr>
            <a:r>
              <a:rPr lang="et-EE" dirty="0"/>
              <a:t>Kui hankeplaani märgitav hange on juba </a:t>
            </a:r>
            <a:r>
              <a:rPr lang="et-EE" dirty="0" err="1"/>
              <a:t>RTKsse</a:t>
            </a:r>
            <a:r>
              <a:rPr lang="et-EE" dirty="0"/>
              <a:t> töösse saadetud, siis palun märkida lahtrisse „Märkused“, et lähteülesanne on saadetud.</a:t>
            </a:r>
          </a:p>
          <a:p>
            <a:pPr marL="355600" indent="-355600">
              <a:buFont typeface="Wingdings" panose="05000000000000000000" pitchFamily="2" charset="2"/>
              <a:buChar char="§"/>
            </a:pPr>
            <a:r>
              <a:rPr lang="et-EE" dirty="0"/>
              <a:t>Palun Exceli tabeli lahtreid mitte muuta.</a:t>
            </a:r>
          </a:p>
          <a:p>
            <a:pPr marL="355600" indent="-355600">
              <a:buFont typeface="Wingdings" panose="05000000000000000000" pitchFamily="2" charset="2"/>
              <a:buChar char="§"/>
            </a:pPr>
            <a:r>
              <a:rPr lang="et-EE" dirty="0"/>
              <a:t>Eeldatav maksumus märkida konkreetse numbrina ja vajadusel selgitada täiendavalt juurde lahtris „Märkused“, nt täpne summa selgub vms.</a:t>
            </a:r>
          </a:p>
          <a:p>
            <a:pPr marL="355600" indent="-355600">
              <a:buFont typeface="Wingdings" panose="05000000000000000000" pitchFamily="2" charset="2"/>
              <a:buChar char="§"/>
            </a:pPr>
            <a:r>
              <a:rPr lang="et-EE" dirty="0"/>
              <a:t>Hankelepingu sõlmimise kuupäev märkida konkreetse kuupäevana ja vajadusel selgitada täiendavalt juurde lahtris „Märkused“, nt II kvartal, või selgub hiljem.</a:t>
            </a:r>
          </a:p>
          <a:p>
            <a:pPr marL="355600" indent="-355600">
              <a:buFont typeface="Wingdings" panose="05000000000000000000" pitchFamily="2" charset="2"/>
              <a:buChar char="§"/>
            </a:pPr>
            <a:r>
              <a:rPr lang="et-EE" dirty="0"/>
              <a:t>Hankelepingu sõlmimise kuupäeva puhul arvestada menetlusaega ja lähteülesande reaalset valmimise aega.</a:t>
            </a:r>
          </a:p>
          <a:p>
            <a:pPr marL="355600" indent="-355600">
              <a:buFont typeface="Wingdings" panose="05000000000000000000" pitchFamily="2" charset="2"/>
              <a:buChar char="§"/>
            </a:pPr>
            <a:r>
              <a:rPr lang="et-EE" dirty="0"/>
              <a:t>Sama eesmärgi saavutamiseks vajalike hangete eeldatavad maksumused tuleb menetlusreeglite valikuks summeerida. Vajadusel nõustab selles osas teie asutuse kontaktisik </a:t>
            </a:r>
            <a:r>
              <a:rPr lang="et-EE" dirty="0" err="1"/>
              <a:t>RTKs</a:t>
            </a:r>
            <a:r>
              <a:rPr lang="et-EE" dirty="0"/>
              <a:t>.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280950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2074C-5AF5-9EB8-5291-C57BD3D5F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Menetlusajad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7BEC89-2822-41D3-2174-A5E63B8304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325" y="1838960"/>
            <a:ext cx="10801350" cy="3750628"/>
          </a:xfrm>
        </p:spPr>
        <p:txBody>
          <a:bodyPr>
            <a:normAutofit/>
          </a:bodyPr>
          <a:lstStyle/>
          <a:p>
            <a:endParaRPr lang="et-EE" dirty="0"/>
          </a:p>
          <a:p>
            <a:endParaRPr lang="et-EE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FB121280-1455-8679-5499-593B10B76C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8020605"/>
              </p:ext>
            </p:extLst>
          </p:nvPr>
        </p:nvGraphicFramePr>
        <p:xfrm>
          <a:off x="695325" y="1428275"/>
          <a:ext cx="10145395" cy="4344911"/>
        </p:xfrm>
        <a:graphic>
          <a:graphicData uri="http://schemas.openxmlformats.org/drawingml/2006/table">
            <a:tbl>
              <a:tblPr firstRow="1" firstCol="1" bandRow="1">
                <a:tableStyleId>{ED083AE6-46FA-4A59-8FB0-9F97EB10719F}</a:tableStyleId>
              </a:tblPr>
              <a:tblGrid>
                <a:gridCol w="7006300">
                  <a:extLst>
                    <a:ext uri="{9D8B030D-6E8A-4147-A177-3AD203B41FA5}">
                      <a16:colId xmlns:a16="http://schemas.microsoft.com/office/drawing/2014/main" val="1612144498"/>
                    </a:ext>
                  </a:extLst>
                </a:gridCol>
                <a:gridCol w="3139095">
                  <a:extLst>
                    <a:ext uri="{9D8B030D-6E8A-4147-A177-3AD203B41FA5}">
                      <a16:colId xmlns:a16="http://schemas.microsoft.com/office/drawing/2014/main" val="2550657729"/>
                    </a:ext>
                  </a:extLst>
                </a:gridCol>
              </a:tblGrid>
              <a:tr h="687311">
                <a:tc>
                  <a:txBody>
                    <a:bodyPr/>
                    <a:lstStyle/>
                    <a:p>
                      <a:r>
                        <a:rPr lang="et-EE" sz="20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Liik ja eeldatav maksumus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t-EE" sz="200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Aeg korrektsest lähteülesandest lepinguni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604437"/>
                  </a:ext>
                </a:extLst>
              </a:tr>
              <a:tr h="814763">
                <a:tc>
                  <a:txBody>
                    <a:bodyPr/>
                    <a:lstStyle/>
                    <a:p>
                      <a:r>
                        <a:rPr lang="et-EE" sz="2000" b="1" u="sng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Lihthanked</a:t>
                      </a:r>
                      <a:endParaRPr lang="et-EE" sz="2000" b="1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r>
                        <a:rPr lang="et-EE" sz="2000" b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Asjad ja teenused 30 000 – 59 999 €</a:t>
                      </a:r>
                    </a:p>
                    <a:p>
                      <a:r>
                        <a:rPr lang="et-EE" sz="2000" b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Ehitustööd 60 000 – 149 999 €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t-EE" sz="2000" b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2-3 kuud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78293479"/>
                  </a:ext>
                </a:extLst>
              </a:tr>
              <a:tr h="1357939">
                <a:tc>
                  <a:txBody>
                    <a:bodyPr/>
                    <a:lstStyle/>
                    <a:p>
                      <a:r>
                        <a:rPr lang="et-EE" sz="2000" b="1" u="sng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Riigihanke piirmäär (nt avatud menetlus)</a:t>
                      </a:r>
                      <a:endParaRPr lang="et-EE" sz="2000" b="1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r>
                        <a:rPr lang="et-EE" sz="2000" b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Asjad ja teenused 60 000 – 142 999 €</a:t>
                      </a:r>
                    </a:p>
                    <a:p>
                      <a:r>
                        <a:rPr lang="et-EE" sz="2000" b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Ehitustööd 150 000 – 5 237 999</a:t>
                      </a:r>
                    </a:p>
                    <a:p>
                      <a:r>
                        <a:rPr lang="et-EE" sz="2000" b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Sotsiaalteenused alates 300 000 €</a:t>
                      </a:r>
                    </a:p>
                    <a:p>
                      <a:r>
                        <a:rPr lang="et-EE" sz="2000" b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Eriteenused alates 60 000 €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t-EE" sz="2000" b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3-4 kuud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40143046"/>
                  </a:ext>
                </a:extLst>
              </a:tr>
              <a:tr h="1086351">
                <a:tc>
                  <a:txBody>
                    <a:bodyPr/>
                    <a:lstStyle/>
                    <a:p>
                      <a:r>
                        <a:rPr lang="et-EE" sz="2000" b="1" u="sng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Rahvusvaheline menetlus </a:t>
                      </a:r>
                      <a:endParaRPr lang="et-EE" sz="2000" b="1" dirty="0">
                        <a:solidFill>
                          <a:schemeClr val="tx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r>
                        <a:rPr lang="et-EE" sz="2000" b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Asjad ja teenused alates 143 000 €</a:t>
                      </a:r>
                    </a:p>
                    <a:p>
                      <a:r>
                        <a:rPr lang="et-EE" sz="2000" b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Ehitustööd alates 5 538 000</a:t>
                      </a:r>
                    </a:p>
                    <a:p>
                      <a:r>
                        <a:rPr lang="et-EE" sz="2000" b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Sotsiaal- ja eriteenused 750 000 €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t-EE" sz="2000" b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4-5 kuud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697619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6496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B4091-64E0-4B28-9178-F361358F9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2480" y="1808480"/>
            <a:ext cx="10704195" cy="3781108"/>
          </a:xfrm>
        </p:spPr>
        <p:txBody>
          <a:bodyPr>
            <a:normAutofit lnSpcReduction="10000"/>
          </a:bodyPr>
          <a:lstStyle/>
          <a:p>
            <a:pPr marL="355600" indent="-355600" algn="just">
              <a:buFont typeface="Wingdings" panose="05000000000000000000" pitchFamily="2" charset="2"/>
              <a:buChar char="§"/>
            </a:pPr>
            <a:r>
              <a:rPr lang="et-EE" dirty="0"/>
              <a:t>Lähteülesandes esitatud teabe täpsustamise vajadus</a:t>
            </a:r>
          </a:p>
          <a:p>
            <a:pPr marL="355600" indent="-355600" algn="just">
              <a:buFont typeface="Wingdings" panose="05000000000000000000" pitchFamily="2" charset="2"/>
              <a:buChar char="§"/>
            </a:pPr>
            <a:r>
              <a:rPr lang="et-EE" dirty="0"/>
              <a:t>Tehnilise kirjelduse täiendamise vajadus</a:t>
            </a:r>
          </a:p>
          <a:p>
            <a:pPr marL="355600" indent="-355600" algn="just">
              <a:buFont typeface="Wingdings" panose="05000000000000000000" pitchFamily="2" charset="2"/>
              <a:buChar char="§"/>
            </a:pPr>
            <a:r>
              <a:rPr lang="et-EE" dirty="0"/>
              <a:t>Kooskõlastamine</a:t>
            </a:r>
          </a:p>
          <a:p>
            <a:pPr marL="355600" indent="-355600" algn="just">
              <a:buFont typeface="Wingdings" panose="05000000000000000000" pitchFamily="2" charset="2"/>
              <a:buChar char="§"/>
            </a:pPr>
            <a:r>
              <a:rPr lang="et-EE" dirty="0"/>
              <a:t>Selgituste küsimine (§ 46 lg 4, § 104 lg 9)</a:t>
            </a:r>
          </a:p>
          <a:p>
            <a:pPr marL="355600" indent="-355600" algn="just">
              <a:buFont typeface="Wingdings" panose="05000000000000000000" pitchFamily="2" charset="2"/>
              <a:buChar char="§"/>
            </a:pPr>
            <a:r>
              <a:rPr lang="et-EE" dirty="0"/>
              <a:t>Välismaised pakkujad ja neilt täiendavate selgituste/dokumentide küsimise vajadus</a:t>
            </a:r>
          </a:p>
          <a:p>
            <a:pPr marL="355600" indent="-355600" algn="just">
              <a:buFont typeface="Wingdings" panose="05000000000000000000" pitchFamily="2" charset="2"/>
              <a:buChar char="§"/>
            </a:pPr>
            <a:r>
              <a:rPr lang="et-EE" dirty="0"/>
              <a:t>Kohustuslik ooteaeg</a:t>
            </a:r>
          </a:p>
          <a:p>
            <a:pPr marL="355600" indent="-355600" algn="just">
              <a:buFont typeface="Wingdings" panose="05000000000000000000" pitchFamily="2" charset="2"/>
              <a:buChar char="§"/>
            </a:pPr>
            <a:r>
              <a:rPr lang="et-EE" dirty="0"/>
              <a:t>Vaidlustused</a:t>
            </a:r>
          </a:p>
          <a:p>
            <a:endParaRPr lang="et-EE" dirty="0"/>
          </a:p>
          <a:p>
            <a:endParaRPr lang="et-EE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B915B2-AA3A-4438-AFEA-F13CA0705C4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8300"/>
            <a:ext cx="10801350" cy="1322388"/>
          </a:xfrm>
        </p:spPr>
        <p:txBody>
          <a:bodyPr/>
          <a:lstStyle/>
          <a:p>
            <a:pPr algn="ctr"/>
            <a:r>
              <a:rPr lang="et-EE" dirty="0">
                <a:cs typeface="Roboto" panose="02000000000000000000" pitchFamily="2" charset="0"/>
              </a:rPr>
              <a:t>Mis mõjutab menetluse läbiviimise aega?</a:t>
            </a:r>
          </a:p>
        </p:txBody>
      </p:sp>
    </p:spTree>
    <p:extLst>
      <p:ext uri="{BB962C8B-B14F-4D97-AF65-F5344CB8AC3E}">
        <p14:creationId xmlns:p14="http://schemas.microsoft.com/office/powerpoint/2010/main" val="2673959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7A4CF-1E75-246D-127D-89450E74E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Kasulikud materjalid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6AFB52-143E-F6E4-A162-F23BAD4DFF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325" y="2014538"/>
            <a:ext cx="10801350" cy="36242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t-EE" dirty="0"/>
              <a:t>RTK veebist (</a:t>
            </a:r>
            <a:r>
              <a:rPr lang="et-EE" dirty="0">
                <a:hlinkClick r:id="rId2"/>
              </a:rPr>
              <a:t>https://www.rtk.ee/riigihanked/riigihanke-teenuse-korraldamine-ja-teenindatavad-asutused</a:t>
            </a:r>
            <a:r>
              <a:rPr lang="et-EE" dirty="0"/>
              <a:t>) leiate järgmise info:</a:t>
            </a:r>
          </a:p>
          <a:p>
            <a:pPr marL="630238" indent="-355600">
              <a:buFontTx/>
              <a:buChar char="-"/>
            </a:pPr>
            <a:r>
              <a:rPr lang="et-EE" dirty="0"/>
              <a:t>teenindatavad asutused ja nende kontaktisikud </a:t>
            </a:r>
            <a:r>
              <a:rPr lang="et-EE" dirty="0" err="1"/>
              <a:t>RTKs</a:t>
            </a:r>
            <a:endParaRPr lang="et-EE" dirty="0"/>
          </a:p>
          <a:p>
            <a:pPr marL="630238" indent="-355600">
              <a:buFontTx/>
              <a:buChar char="-"/>
            </a:pPr>
            <a:r>
              <a:rPr lang="et-EE" dirty="0"/>
              <a:t>riigihangete korraldamise standardtoimemudel</a:t>
            </a:r>
          </a:p>
          <a:p>
            <a:pPr marL="630238" indent="-355600">
              <a:buFontTx/>
              <a:buChar char="-"/>
            </a:pPr>
            <a:r>
              <a:rPr lang="et-EE" dirty="0"/>
              <a:t>RTK (sh teenindatavate asutuste) hankeplaan</a:t>
            </a:r>
          </a:p>
          <a:p>
            <a:pPr marL="630238" indent="-355600">
              <a:buFontTx/>
              <a:buChar char="-"/>
            </a:pPr>
            <a:r>
              <a:rPr lang="et-EE" dirty="0"/>
              <a:t>RTK hankekord</a:t>
            </a:r>
          </a:p>
          <a:p>
            <a:pPr marL="630238" indent="-355600">
              <a:buFontTx/>
              <a:buChar char="-"/>
            </a:pPr>
            <a:r>
              <a:rPr lang="et-EE" dirty="0"/>
              <a:t>KKK </a:t>
            </a:r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225457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3048F-1108-9D21-E669-B3F8C2E37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2106612"/>
            <a:ext cx="10801350" cy="1322388"/>
          </a:xfrm>
        </p:spPr>
        <p:txBody>
          <a:bodyPr/>
          <a:lstStyle/>
          <a:p>
            <a:pPr algn="ctr"/>
            <a:r>
              <a:rPr lang="et-EE" dirty="0"/>
              <a:t>Tänan!</a:t>
            </a:r>
          </a:p>
        </p:txBody>
      </p:sp>
    </p:spTree>
    <p:extLst>
      <p:ext uri="{BB962C8B-B14F-4D97-AF65-F5344CB8AC3E}">
        <p14:creationId xmlns:p14="http://schemas.microsoft.com/office/powerpoint/2010/main" val="100652969"/>
      </p:ext>
    </p:extLst>
  </p:cSld>
  <p:clrMapOvr>
    <a:masterClrMapping/>
  </p:clrMapOvr>
</p:sld>
</file>

<file path=ppt/theme/theme1.xml><?xml version="1.0" encoding="utf-8"?>
<a:theme xmlns:a="http://schemas.openxmlformats.org/drawingml/2006/main" name="Juubelilogo jaluses ORANŽ jal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592C4392-ADD9-1341-A441-751356DE8652}" vid="{66ED0235-3026-4A45-BBAA-4968B1D63C4F}"/>
    </a:ext>
  </a:extLst>
</a:theme>
</file>

<file path=ppt/theme/theme2.xml><?xml version="1.0" encoding="utf-8"?>
<a:theme xmlns:a="http://schemas.openxmlformats.org/drawingml/2006/main" name="Juubelilogo jaluses SININ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Juubelilogo päises SININ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Juubelilogo jaluses ORANŽ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Juubelilogo päises ORANŽ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Sinine alumine riba JOONISED-PILDI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ranž alumine riba JOONISED-PILDI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592C4392-ADD9-1341-A441-751356DE8652}" vid="{66ED0235-3026-4A45-BBAA-4968B1D63C4F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rtk_esitlus_illustratsioonideta</Template>
  <TotalTime>1806</TotalTime>
  <Words>356</Words>
  <Application>Microsoft Office PowerPoint</Application>
  <PresentationFormat>Widescreen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8</vt:i4>
      </vt:variant>
    </vt:vector>
  </HeadingPairs>
  <TitlesOfParts>
    <vt:vector size="21" baseType="lpstr">
      <vt:lpstr>Arial</vt:lpstr>
      <vt:lpstr>Calibri</vt:lpstr>
      <vt:lpstr>Calibri Light</vt:lpstr>
      <vt:lpstr>Roboto</vt:lpstr>
      <vt:lpstr>Wingdings</vt:lpstr>
      <vt:lpstr>Juubelilogo jaluses ORANŽ jalus</vt:lpstr>
      <vt:lpstr>Juubelilogo jaluses SININE</vt:lpstr>
      <vt:lpstr>Juubelilogo päises SININE</vt:lpstr>
      <vt:lpstr>Juubelilogo jaluses ORANŽ</vt:lpstr>
      <vt:lpstr>Juubelilogo päises ORANŽ</vt:lpstr>
      <vt:lpstr>Sinine alumine riba JOONISED-PILDID</vt:lpstr>
      <vt:lpstr>Oranž alumine riba JOONISED-PILDID</vt:lpstr>
      <vt:lpstr>Office Theme</vt:lpstr>
      <vt:lpstr>Hankeplaani koostamine</vt:lpstr>
      <vt:lpstr>Ajakava</vt:lpstr>
      <vt:lpstr>Hankeplaani sisend</vt:lpstr>
      <vt:lpstr>Millega arvestada</vt:lpstr>
      <vt:lpstr>Menetlusajad</vt:lpstr>
      <vt:lpstr>Mis mõjutab menetluse läbiviimise aega?</vt:lpstr>
      <vt:lpstr>Kasulikud materjalid</vt:lpstr>
      <vt:lpstr>Tänan!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Katrin Romanenkov</dc:creator>
  <cp:lastModifiedBy>Kati Eller</cp:lastModifiedBy>
  <cp:revision>29</cp:revision>
  <dcterms:created xsi:type="dcterms:W3CDTF">2023-01-04T11:55:38Z</dcterms:created>
  <dcterms:modified xsi:type="dcterms:W3CDTF">2023-12-11T14:48:38Z</dcterms:modified>
</cp:coreProperties>
</file>